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0" d="100"/>
          <a:sy n="100" d="100"/>
        </p:scale>
        <p:origin x="96" y="1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20S%20U%20S\Desktop\PRUEBA_AMOR\01%20Copia%20de%20datos%20Mi%20Banco.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20S%20U%20S\Desktop\PRUEBA_AMOR\01%20Copia%20de%20datos%20Mi%20Banco.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20S%20U%20S\Desktop\PRUEBA_AMOR\01%20Copia%20de%20datos%20Mi%20Banco.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20S%20U%20S\Desktop\PRUEBA_AMOR\01%20Copia%20de%20datos%20Mi%20Banco.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CO" baseline="0" dirty="0"/>
              <a:t>MIBANCO SA - ANÁLISIS ROE, ROA Y UTILIDAD</a:t>
            </a:r>
            <a:endParaRPr lang="es-CO"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lineChart>
        <c:grouping val="standard"/>
        <c:varyColors val="0"/>
        <c:ser>
          <c:idx val="0"/>
          <c:order val="0"/>
          <c:tx>
            <c:strRef>
              <c:f>Hoja4!$D$1</c:f>
              <c:strCache>
                <c:ptCount val="1"/>
                <c:pt idx="0">
                  <c:v>UTILIDAD/PATRIMONIO (ROE)</c:v>
                </c:pt>
              </c:strCache>
            </c:strRef>
          </c:tx>
          <c:spPr>
            <a:ln w="12700" cap="rnd">
              <a:solidFill>
                <a:schemeClr val="accent1"/>
              </a:solidFill>
              <a:round/>
            </a:ln>
            <a:effectLst/>
          </c:spPr>
          <c:marker>
            <c:symbol val="circle"/>
            <c:size val="4"/>
            <c:spPr>
              <a:solidFill>
                <a:schemeClr val="accent1"/>
              </a:solidFill>
              <a:ln w="9525">
                <a:solidFill>
                  <a:schemeClr val="accent1"/>
                </a:solidFill>
              </a:ln>
              <a:effectLst/>
            </c:spPr>
          </c:marker>
          <c:cat>
            <c:strRef>
              <c:f>Hoja4!$C$2:$C$6</c:f>
              <c:strCache>
                <c:ptCount val="5"/>
                <c:pt idx="0">
                  <c:v>Dic 2021</c:v>
                </c:pt>
                <c:pt idx="1">
                  <c:v>Dic 2022</c:v>
                </c:pt>
                <c:pt idx="2">
                  <c:v>Nov 2023</c:v>
                </c:pt>
                <c:pt idx="3">
                  <c:v>Dic 2023</c:v>
                </c:pt>
                <c:pt idx="4">
                  <c:v>Nov 2024</c:v>
                </c:pt>
              </c:strCache>
            </c:strRef>
          </c:cat>
          <c:val>
            <c:numRef>
              <c:f>Hoja4!$D$2:$D$6</c:f>
              <c:numCache>
                <c:formatCode>0.00%</c:formatCode>
                <c:ptCount val="5"/>
                <c:pt idx="0">
                  <c:v>7.1538489880579537E-2</c:v>
                </c:pt>
                <c:pt idx="1">
                  <c:v>6.7559951712720112E-2</c:v>
                </c:pt>
                <c:pt idx="2">
                  <c:v>-0.27684211238828693</c:v>
                </c:pt>
                <c:pt idx="3">
                  <c:v>-0.35511356281110096</c:v>
                </c:pt>
                <c:pt idx="4">
                  <c:v>-4.526424174295629E-2</c:v>
                </c:pt>
              </c:numCache>
            </c:numRef>
          </c:val>
          <c:smooth val="0"/>
          <c:extLst>
            <c:ext xmlns:c16="http://schemas.microsoft.com/office/drawing/2014/chart" uri="{C3380CC4-5D6E-409C-BE32-E72D297353CC}">
              <c16:uniqueId val="{00000000-F365-4ADB-B3DC-983B031718C1}"/>
            </c:ext>
          </c:extLst>
        </c:ser>
        <c:ser>
          <c:idx val="1"/>
          <c:order val="1"/>
          <c:tx>
            <c:strRef>
              <c:f>Hoja4!$E$1</c:f>
              <c:strCache>
                <c:ptCount val="1"/>
                <c:pt idx="0">
                  <c:v>UTILIDAD/ACTIVO (ROA)</c:v>
                </c:pt>
              </c:strCache>
            </c:strRef>
          </c:tx>
          <c:spPr>
            <a:ln w="12700" cap="rnd">
              <a:solidFill>
                <a:schemeClr val="accent2"/>
              </a:solidFill>
              <a:round/>
            </a:ln>
            <a:effectLst/>
          </c:spPr>
          <c:marker>
            <c:symbol val="circle"/>
            <c:size val="4"/>
            <c:spPr>
              <a:solidFill>
                <a:schemeClr val="accent2"/>
              </a:solidFill>
              <a:ln w="9525">
                <a:solidFill>
                  <a:schemeClr val="accent2"/>
                </a:solidFill>
              </a:ln>
              <a:effectLst/>
            </c:spPr>
          </c:marker>
          <c:cat>
            <c:strRef>
              <c:f>Hoja4!$C$2:$C$6</c:f>
              <c:strCache>
                <c:ptCount val="5"/>
                <c:pt idx="0">
                  <c:v>Dic 2021</c:v>
                </c:pt>
                <c:pt idx="1">
                  <c:v>Dic 2022</c:v>
                </c:pt>
                <c:pt idx="2">
                  <c:v>Nov 2023</c:v>
                </c:pt>
                <c:pt idx="3">
                  <c:v>Dic 2023</c:v>
                </c:pt>
                <c:pt idx="4">
                  <c:v>Nov 2024</c:v>
                </c:pt>
              </c:strCache>
            </c:strRef>
          </c:cat>
          <c:val>
            <c:numRef>
              <c:f>Hoja4!$E$2:$E$6</c:f>
              <c:numCache>
                <c:formatCode>0.00%</c:formatCode>
                <c:ptCount val="5"/>
                <c:pt idx="0">
                  <c:v>1.1245408472890794E-2</c:v>
                </c:pt>
                <c:pt idx="1">
                  <c:v>1.0315610035728451E-2</c:v>
                </c:pt>
                <c:pt idx="2">
                  <c:v>-3.416343692445678E-2</c:v>
                </c:pt>
                <c:pt idx="3">
                  <c:v>-4.1323671531994455E-2</c:v>
                </c:pt>
                <c:pt idx="4">
                  <c:v>-7.2917552155360443E-3</c:v>
                </c:pt>
              </c:numCache>
            </c:numRef>
          </c:val>
          <c:smooth val="0"/>
          <c:extLst>
            <c:ext xmlns:c16="http://schemas.microsoft.com/office/drawing/2014/chart" uri="{C3380CC4-5D6E-409C-BE32-E72D297353CC}">
              <c16:uniqueId val="{00000001-F365-4ADB-B3DC-983B031718C1}"/>
            </c:ext>
          </c:extLst>
        </c:ser>
        <c:dLbls>
          <c:showLegendKey val="0"/>
          <c:showVal val="0"/>
          <c:showCatName val="0"/>
          <c:showSerName val="0"/>
          <c:showPercent val="0"/>
          <c:showBubbleSize val="0"/>
        </c:dLbls>
        <c:marker val="1"/>
        <c:smooth val="0"/>
        <c:axId val="1471664928"/>
        <c:axId val="1471666848"/>
      </c:lineChart>
      <c:lineChart>
        <c:grouping val="standard"/>
        <c:varyColors val="0"/>
        <c:ser>
          <c:idx val="2"/>
          <c:order val="2"/>
          <c:tx>
            <c:strRef>
              <c:f>Hoja4!$F$1</c:f>
              <c:strCache>
                <c:ptCount val="1"/>
                <c:pt idx="0">
                  <c:v>GANANCIAS (EXCEDENTES) Y PÉRDIDAS</c:v>
                </c:pt>
              </c:strCache>
            </c:strRef>
          </c:tx>
          <c:spPr>
            <a:ln w="12700" cap="rnd">
              <a:solidFill>
                <a:schemeClr val="tx1"/>
              </a:solidFill>
              <a:prstDash val="dash"/>
              <a:round/>
            </a:ln>
            <a:effectLst/>
          </c:spPr>
          <c:marker>
            <c:symbol val="circle"/>
            <c:size val="4"/>
            <c:spPr>
              <a:solidFill>
                <a:schemeClr val="accent3"/>
              </a:solidFill>
              <a:ln w="9525">
                <a:solidFill>
                  <a:schemeClr val="tx1"/>
                </a:solidFill>
              </a:ln>
              <a:effectLst/>
            </c:spPr>
          </c:marker>
          <c:val>
            <c:numRef>
              <c:f>Hoja4!$F$2:$F$6</c:f>
              <c:numCache>
                <c:formatCode>"$"#,##0.00_);[Red]\("$"#,##0.00\)</c:formatCode>
                <c:ptCount val="5"/>
                <c:pt idx="0">
                  <c:v>15765.95</c:v>
                </c:pt>
                <c:pt idx="1">
                  <c:v>19912.91</c:v>
                </c:pt>
                <c:pt idx="2">
                  <c:v>-70529.06</c:v>
                </c:pt>
                <c:pt idx="3">
                  <c:v>-90388.33</c:v>
                </c:pt>
                <c:pt idx="4">
                  <c:v>-17138.25</c:v>
                </c:pt>
              </c:numCache>
            </c:numRef>
          </c:val>
          <c:smooth val="0"/>
          <c:extLst>
            <c:ext xmlns:c16="http://schemas.microsoft.com/office/drawing/2014/chart" uri="{C3380CC4-5D6E-409C-BE32-E72D297353CC}">
              <c16:uniqueId val="{00000002-F365-4ADB-B3DC-983B031718C1}"/>
            </c:ext>
          </c:extLst>
        </c:ser>
        <c:dLbls>
          <c:showLegendKey val="0"/>
          <c:showVal val="0"/>
          <c:showCatName val="0"/>
          <c:showSerName val="0"/>
          <c:showPercent val="0"/>
          <c:showBubbleSize val="0"/>
        </c:dLbls>
        <c:marker val="1"/>
        <c:smooth val="0"/>
        <c:axId val="1907281231"/>
        <c:axId val="1907278831"/>
      </c:lineChart>
      <c:catAx>
        <c:axId val="147166492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Tiempo</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0" spcFirstLastPara="1" vertOverflow="ellipsis" wrap="square" anchor="ctr" anchorCtr="0"/>
          <a:lstStyle/>
          <a:p>
            <a:pPr>
              <a:defRPr sz="900" b="0" i="0" u="none" strike="noStrike" kern="1200" baseline="0">
                <a:solidFill>
                  <a:schemeClr val="tx1">
                    <a:lumMod val="65000"/>
                    <a:lumOff val="35000"/>
                  </a:schemeClr>
                </a:solidFill>
                <a:latin typeface="+mn-lt"/>
                <a:ea typeface="+mn-ea"/>
                <a:cs typeface="+mn-cs"/>
              </a:defRPr>
            </a:pPr>
            <a:endParaRPr lang="es-CO"/>
          </a:p>
        </c:txPr>
        <c:crossAx val="1471666848"/>
        <c:crosses val="autoZero"/>
        <c:auto val="0"/>
        <c:lblAlgn val="ctr"/>
        <c:lblOffset val="0"/>
        <c:tickLblSkip val="1"/>
        <c:tickMarkSkip val="1"/>
        <c:noMultiLvlLbl val="0"/>
      </c:catAx>
      <c:valAx>
        <c:axId val="147166684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ROA,</a:t>
                </a:r>
                <a:r>
                  <a:rPr lang="es-CO" baseline="0"/>
                  <a:t> ROE</a:t>
                </a:r>
                <a:endParaRPr lang="es-CO"/>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crossAx val="1471664928"/>
        <c:crossesAt val="1"/>
        <c:crossBetween val="between"/>
      </c:valAx>
      <c:valAx>
        <c:axId val="1907278831"/>
        <c:scaling>
          <c:orientation val="minMax"/>
        </c:scaling>
        <c:delete val="0"/>
        <c:axPos val="r"/>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Millones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quot;$&quot;#,##0_);[Red]\(&quot;$&quot;#,##0\)" sourceLinked="0"/>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crossAx val="1907281231"/>
        <c:crosses val="max"/>
        <c:crossBetween val="between"/>
      </c:valAx>
      <c:catAx>
        <c:axId val="1907281231"/>
        <c:scaling>
          <c:orientation val="minMax"/>
        </c:scaling>
        <c:delete val="1"/>
        <c:axPos val="b"/>
        <c:majorTickMark val="out"/>
        <c:minorTickMark val="none"/>
        <c:tickLblPos val="nextTo"/>
        <c:crossAx val="1907278831"/>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O"/>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CO" baseline="0" dirty="0"/>
              <a:t>MIBANCO SA - ANÁLISIS MOROSIDAD Y DETERIORO</a:t>
            </a:r>
            <a:endParaRPr lang="es-CO"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lineChart>
        <c:grouping val="standard"/>
        <c:varyColors val="0"/>
        <c:ser>
          <c:idx val="0"/>
          <c:order val="0"/>
          <c:tx>
            <c:strRef>
              <c:f>Hoja4!$G$1</c:f>
              <c:strCache>
                <c:ptCount val="1"/>
                <c:pt idx="0">
                  <c:v>MOROSIDAD</c:v>
                </c:pt>
              </c:strCache>
            </c:strRef>
          </c:tx>
          <c:spPr>
            <a:ln w="19050" cap="rnd">
              <a:solidFill>
                <a:schemeClr val="accent1"/>
              </a:solidFill>
              <a:round/>
            </a:ln>
            <a:effectLst/>
          </c:spPr>
          <c:marker>
            <c:symbol val="circle"/>
            <c:size val="4"/>
            <c:spPr>
              <a:solidFill>
                <a:schemeClr val="accent1"/>
              </a:solidFill>
              <a:ln w="9525">
                <a:solidFill>
                  <a:schemeClr val="accent1"/>
                </a:solidFill>
              </a:ln>
              <a:effectLst/>
            </c:spPr>
          </c:marker>
          <c:cat>
            <c:strRef>
              <c:f>Hoja4!$C$2:$C$6</c:f>
              <c:strCache>
                <c:ptCount val="5"/>
                <c:pt idx="0">
                  <c:v>Dic 2021</c:v>
                </c:pt>
                <c:pt idx="1">
                  <c:v>Dic 2022</c:v>
                </c:pt>
                <c:pt idx="2">
                  <c:v>Nov 2023</c:v>
                </c:pt>
                <c:pt idx="3">
                  <c:v>Dic 2023</c:v>
                </c:pt>
                <c:pt idx="4">
                  <c:v>Nov 2024</c:v>
                </c:pt>
              </c:strCache>
            </c:strRef>
          </c:cat>
          <c:val>
            <c:numRef>
              <c:f>Hoja4!$G$2:$G$6</c:f>
              <c:numCache>
                <c:formatCode>0.0000%</c:formatCode>
                <c:ptCount val="5"/>
                <c:pt idx="0">
                  <c:v>5.8447802518529601E-2</c:v>
                </c:pt>
                <c:pt idx="1">
                  <c:v>3.5692941931178855E-2</c:v>
                </c:pt>
                <c:pt idx="2">
                  <c:v>5.066445675779388E-2</c:v>
                </c:pt>
                <c:pt idx="3">
                  <c:v>5.8113118899012682E-2</c:v>
                </c:pt>
                <c:pt idx="4">
                  <c:v>6.132049009654067E-2</c:v>
                </c:pt>
              </c:numCache>
            </c:numRef>
          </c:val>
          <c:smooth val="0"/>
          <c:extLst>
            <c:ext xmlns:c16="http://schemas.microsoft.com/office/drawing/2014/chart" uri="{C3380CC4-5D6E-409C-BE32-E72D297353CC}">
              <c16:uniqueId val="{00000000-E2E4-4079-B795-AF5721976BD8}"/>
            </c:ext>
          </c:extLst>
        </c:ser>
        <c:dLbls>
          <c:showLegendKey val="0"/>
          <c:showVal val="0"/>
          <c:showCatName val="0"/>
          <c:showSerName val="0"/>
          <c:showPercent val="0"/>
          <c:showBubbleSize val="0"/>
        </c:dLbls>
        <c:marker val="1"/>
        <c:smooth val="0"/>
        <c:axId val="1471664928"/>
        <c:axId val="1471666848"/>
      </c:lineChart>
      <c:lineChart>
        <c:grouping val="standard"/>
        <c:varyColors val="0"/>
        <c:ser>
          <c:idx val="1"/>
          <c:order val="1"/>
          <c:tx>
            <c:strRef>
              <c:f>Hoja4!$H$1</c:f>
              <c:strCache>
                <c:ptCount val="1"/>
                <c:pt idx="0">
                  <c:v>DETERIORO (DETERIORO)</c:v>
                </c:pt>
              </c:strCache>
            </c:strRef>
          </c:tx>
          <c:spPr>
            <a:ln w="19050" cap="rnd">
              <a:solidFill>
                <a:schemeClr val="accent2"/>
              </a:solidFill>
              <a:round/>
            </a:ln>
            <a:effectLst/>
          </c:spPr>
          <c:marker>
            <c:symbol val="circle"/>
            <c:size val="4"/>
            <c:spPr>
              <a:solidFill>
                <a:schemeClr val="accent2"/>
              </a:solidFill>
              <a:ln w="9525">
                <a:solidFill>
                  <a:schemeClr val="accent2"/>
                </a:solidFill>
              </a:ln>
              <a:effectLst/>
            </c:spPr>
          </c:marker>
          <c:cat>
            <c:strRef>
              <c:f>Hoja4!$C$2:$C$6</c:f>
              <c:strCache>
                <c:ptCount val="5"/>
                <c:pt idx="0">
                  <c:v>Dic 2021</c:v>
                </c:pt>
                <c:pt idx="1">
                  <c:v>Dic 2022</c:v>
                </c:pt>
                <c:pt idx="2">
                  <c:v>Nov 2023</c:v>
                </c:pt>
                <c:pt idx="3">
                  <c:v>Dic 2023</c:v>
                </c:pt>
                <c:pt idx="4">
                  <c:v>Nov 2024</c:v>
                </c:pt>
              </c:strCache>
            </c:strRef>
          </c:cat>
          <c:val>
            <c:numRef>
              <c:f>Hoja4!$H$2:$H$6</c:f>
              <c:numCache>
                <c:formatCode>"$"#,##0.00_);[Red]\("$"#,##0.00\)</c:formatCode>
                <c:ptCount val="5"/>
                <c:pt idx="0">
                  <c:v>102266.59</c:v>
                </c:pt>
                <c:pt idx="1">
                  <c:v>81577.7</c:v>
                </c:pt>
                <c:pt idx="2">
                  <c:v>160241.22</c:v>
                </c:pt>
                <c:pt idx="3">
                  <c:v>178336.84</c:v>
                </c:pt>
                <c:pt idx="4">
                  <c:v>171248.03999999998</c:v>
                </c:pt>
              </c:numCache>
            </c:numRef>
          </c:val>
          <c:smooth val="0"/>
          <c:extLst>
            <c:ext xmlns:c16="http://schemas.microsoft.com/office/drawing/2014/chart" uri="{C3380CC4-5D6E-409C-BE32-E72D297353CC}">
              <c16:uniqueId val="{00000001-E2E4-4079-B795-AF5721976BD8}"/>
            </c:ext>
          </c:extLst>
        </c:ser>
        <c:dLbls>
          <c:showLegendKey val="0"/>
          <c:showVal val="0"/>
          <c:showCatName val="0"/>
          <c:showSerName val="0"/>
          <c:showPercent val="0"/>
          <c:showBubbleSize val="0"/>
        </c:dLbls>
        <c:marker val="1"/>
        <c:smooth val="0"/>
        <c:axId val="1907295151"/>
        <c:axId val="1907293231"/>
      </c:lineChart>
      <c:catAx>
        <c:axId val="147166492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Tiempo</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0" spcFirstLastPara="1" vertOverflow="ellipsis" wrap="square" anchor="ctr" anchorCtr="0"/>
          <a:lstStyle/>
          <a:p>
            <a:pPr>
              <a:defRPr sz="900" b="0" i="0" u="none" strike="noStrike" kern="1200" baseline="0">
                <a:solidFill>
                  <a:schemeClr val="tx1">
                    <a:lumMod val="65000"/>
                    <a:lumOff val="35000"/>
                  </a:schemeClr>
                </a:solidFill>
                <a:latin typeface="+mn-lt"/>
                <a:ea typeface="+mn-ea"/>
                <a:cs typeface="+mn-cs"/>
              </a:defRPr>
            </a:pPr>
            <a:endParaRPr lang="es-CO"/>
          </a:p>
        </c:txPr>
        <c:crossAx val="1471666848"/>
        <c:crosses val="autoZero"/>
        <c:auto val="0"/>
        <c:lblAlgn val="ctr"/>
        <c:lblOffset val="0"/>
        <c:tickLblSkip val="1"/>
        <c:tickMarkSkip val="1"/>
        <c:noMultiLvlLbl val="0"/>
      </c:catAx>
      <c:valAx>
        <c:axId val="147166684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Porcentaje</a:t>
                </a:r>
                <a:r>
                  <a:rPr lang="es-CO" baseline="0"/>
                  <a:t> de Morosidad</a:t>
                </a:r>
                <a:endParaRPr lang="es-CO"/>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crossAx val="1471664928"/>
        <c:crossesAt val="1"/>
        <c:crossBetween val="between"/>
      </c:valAx>
      <c:valAx>
        <c:axId val="1907293231"/>
        <c:scaling>
          <c:orientation val="minMax"/>
        </c:scaling>
        <c:delete val="0"/>
        <c:axPos val="r"/>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Deterioro</a:t>
                </a:r>
                <a:r>
                  <a:rPr lang="es-CO" baseline="0"/>
                  <a:t> en millones</a:t>
                </a:r>
                <a:endParaRPr lang="es-CO"/>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quot;$&quot;#,##0_);[Red]\(&quot;$&quot;#,##0\)" sourceLinked="0"/>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crossAx val="1907295151"/>
        <c:crosses val="max"/>
        <c:crossBetween val="between"/>
      </c:valAx>
      <c:catAx>
        <c:axId val="1907295151"/>
        <c:scaling>
          <c:orientation val="minMax"/>
        </c:scaling>
        <c:delete val="1"/>
        <c:axPos val="b"/>
        <c:numFmt formatCode="General" sourceLinked="1"/>
        <c:majorTickMark val="out"/>
        <c:minorTickMark val="none"/>
        <c:tickLblPos val="nextTo"/>
        <c:crossAx val="1907293231"/>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O"/>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CO" baseline="0" dirty="0"/>
              <a:t>MIBANCO SA - MARGEN NETO DE INTERESES Y INGRESOS INTERESES</a:t>
            </a:r>
            <a:endParaRPr lang="es-CO"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lineChart>
        <c:grouping val="standard"/>
        <c:varyColors val="0"/>
        <c:ser>
          <c:idx val="0"/>
          <c:order val="0"/>
          <c:tx>
            <c:strRef>
              <c:f>Hoja4!$J$1</c:f>
              <c:strCache>
                <c:ptCount val="1"/>
                <c:pt idx="0">
                  <c:v>INGRESOS DE INTERESES</c:v>
                </c:pt>
              </c:strCache>
            </c:strRef>
          </c:tx>
          <c:spPr>
            <a:ln w="19050" cap="rnd">
              <a:solidFill>
                <a:schemeClr val="accent1"/>
              </a:solidFill>
              <a:round/>
            </a:ln>
            <a:effectLst/>
          </c:spPr>
          <c:marker>
            <c:symbol val="circle"/>
            <c:size val="4"/>
            <c:spPr>
              <a:solidFill>
                <a:schemeClr val="accent1"/>
              </a:solidFill>
              <a:ln w="9525">
                <a:solidFill>
                  <a:schemeClr val="accent1"/>
                </a:solidFill>
              </a:ln>
              <a:effectLst/>
            </c:spPr>
          </c:marker>
          <c:cat>
            <c:strRef>
              <c:f>Hoja4!$C$2:$C$6</c:f>
              <c:strCache>
                <c:ptCount val="5"/>
                <c:pt idx="0">
                  <c:v>Dic 2021</c:v>
                </c:pt>
                <c:pt idx="1">
                  <c:v>Dic 2022</c:v>
                </c:pt>
                <c:pt idx="2">
                  <c:v>Nov 2023</c:v>
                </c:pt>
                <c:pt idx="3">
                  <c:v>Dic 2023</c:v>
                </c:pt>
                <c:pt idx="4">
                  <c:v>Nov 2024</c:v>
                </c:pt>
              </c:strCache>
            </c:strRef>
          </c:cat>
          <c:val>
            <c:numRef>
              <c:f>Hoja4!$J$2:$J$6</c:f>
              <c:numCache>
                <c:formatCode>"$"#,##0.00_);[Red]\("$"#,##0.00\)</c:formatCode>
                <c:ptCount val="5"/>
                <c:pt idx="0">
                  <c:v>253252.23</c:v>
                </c:pt>
                <c:pt idx="1">
                  <c:v>361899.29</c:v>
                </c:pt>
                <c:pt idx="2">
                  <c:v>455703.81999999995</c:v>
                </c:pt>
                <c:pt idx="3">
                  <c:v>499865.29</c:v>
                </c:pt>
                <c:pt idx="4">
                  <c:v>503853.29999999993</c:v>
                </c:pt>
              </c:numCache>
            </c:numRef>
          </c:val>
          <c:smooth val="0"/>
          <c:extLst>
            <c:ext xmlns:c16="http://schemas.microsoft.com/office/drawing/2014/chart" uri="{C3380CC4-5D6E-409C-BE32-E72D297353CC}">
              <c16:uniqueId val="{00000000-D4B7-4A55-A4A8-DE19F113BE2B}"/>
            </c:ext>
          </c:extLst>
        </c:ser>
        <c:ser>
          <c:idx val="1"/>
          <c:order val="1"/>
          <c:tx>
            <c:strRef>
              <c:f>Hoja4!$I$1</c:f>
              <c:strCache>
                <c:ptCount val="1"/>
                <c:pt idx="0">
                  <c:v>MARGEN NETO DE INTERESES = IFI-GI</c:v>
                </c:pt>
              </c:strCache>
            </c:strRef>
          </c:tx>
          <c:spPr>
            <a:ln w="19050" cap="rnd">
              <a:solidFill>
                <a:schemeClr val="accent2"/>
              </a:solidFill>
              <a:round/>
            </a:ln>
            <a:effectLst/>
          </c:spPr>
          <c:marker>
            <c:symbol val="circle"/>
            <c:size val="4"/>
            <c:spPr>
              <a:solidFill>
                <a:schemeClr val="accent2"/>
              </a:solidFill>
              <a:ln w="9525">
                <a:solidFill>
                  <a:schemeClr val="accent2"/>
                </a:solidFill>
              </a:ln>
              <a:effectLst/>
            </c:spPr>
          </c:marker>
          <c:cat>
            <c:strRef>
              <c:f>Hoja4!$C$2:$C$6</c:f>
              <c:strCache>
                <c:ptCount val="5"/>
                <c:pt idx="0">
                  <c:v>Dic 2021</c:v>
                </c:pt>
                <c:pt idx="1">
                  <c:v>Dic 2022</c:v>
                </c:pt>
                <c:pt idx="2">
                  <c:v>Nov 2023</c:v>
                </c:pt>
                <c:pt idx="3">
                  <c:v>Dic 2023</c:v>
                </c:pt>
                <c:pt idx="4">
                  <c:v>Nov 2024</c:v>
                </c:pt>
              </c:strCache>
            </c:strRef>
          </c:cat>
          <c:val>
            <c:numRef>
              <c:f>Hoja4!$I$2:$I$6</c:f>
              <c:numCache>
                <c:formatCode>"$"#,##0.00_);[Red]\("$"#,##0.00\)</c:formatCode>
                <c:ptCount val="5"/>
                <c:pt idx="0">
                  <c:v>215951.28000000003</c:v>
                </c:pt>
                <c:pt idx="1">
                  <c:v>258077.3</c:v>
                </c:pt>
                <c:pt idx="2">
                  <c:v>264606.48</c:v>
                </c:pt>
                <c:pt idx="3">
                  <c:v>289984.45</c:v>
                </c:pt>
                <c:pt idx="4">
                  <c:v>320582.80999999994</c:v>
                </c:pt>
              </c:numCache>
            </c:numRef>
          </c:val>
          <c:smooth val="0"/>
          <c:extLst>
            <c:ext xmlns:c16="http://schemas.microsoft.com/office/drawing/2014/chart" uri="{C3380CC4-5D6E-409C-BE32-E72D297353CC}">
              <c16:uniqueId val="{00000001-D4B7-4A55-A4A8-DE19F113BE2B}"/>
            </c:ext>
          </c:extLst>
        </c:ser>
        <c:dLbls>
          <c:showLegendKey val="0"/>
          <c:showVal val="0"/>
          <c:showCatName val="0"/>
          <c:showSerName val="0"/>
          <c:showPercent val="0"/>
          <c:showBubbleSize val="0"/>
        </c:dLbls>
        <c:marker val="1"/>
        <c:smooth val="0"/>
        <c:axId val="1471664928"/>
        <c:axId val="1471666848"/>
      </c:lineChart>
      <c:catAx>
        <c:axId val="147166492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Tiempo</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0" spcFirstLastPara="1" vertOverflow="ellipsis" wrap="square" anchor="ctr" anchorCtr="0"/>
          <a:lstStyle/>
          <a:p>
            <a:pPr>
              <a:defRPr sz="900" b="0" i="0" u="none" strike="noStrike" kern="1200" baseline="0">
                <a:solidFill>
                  <a:schemeClr val="tx1">
                    <a:lumMod val="65000"/>
                    <a:lumOff val="35000"/>
                  </a:schemeClr>
                </a:solidFill>
                <a:latin typeface="+mn-lt"/>
                <a:ea typeface="+mn-ea"/>
                <a:cs typeface="+mn-cs"/>
              </a:defRPr>
            </a:pPr>
            <a:endParaRPr lang="es-CO"/>
          </a:p>
        </c:txPr>
        <c:crossAx val="1471666848"/>
        <c:crosses val="autoZero"/>
        <c:auto val="0"/>
        <c:lblAlgn val="ctr"/>
        <c:lblOffset val="0"/>
        <c:tickLblSkip val="1"/>
        <c:tickMarkSkip val="1"/>
        <c:noMultiLvlLbl val="0"/>
      </c:catAx>
      <c:valAx>
        <c:axId val="147166684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CO"/>
                  <a:t>Millones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CO"/>
            </a:p>
          </c:txPr>
        </c:title>
        <c:numFmt formatCode="&quot;$&quot;\ #,##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crossAx val="1471664928"/>
        <c:crossesAt val="1"/>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CO"/>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O"/>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CO"/>
              <a:t>Distribucción de la cartera</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CO"/>
        </a:p>
      </c:txPr>
    </c:title>
    <c:autoTitleDeleted val="0"/>
    <c:plotArea>
      <c:layout/>
      <c:pieChart>
        <c:varyColors val="1"/>
        <c:ser>
          <c:idx val="0"/>
          <c:order val="0"/>
          <c:tx>
            <c:strRef>
              <c:f>Hoja5!$A$11</c:f>
              <c:strCache>
                <c:ptCount val="1"/>
                <c:pt idx="0">
                  <c:v>Promedio</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8C5-4CBC-9D09-04FF95B6E6F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8C5-4CBC-9D09-04FF95B6E6F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D8C5-4CBC-9D09-04FF95B6E6F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8C5-4CBC-9D09-04FF95B6E6FF}"/>
              </c:ext>
            </c:extLst>
          </c:dPt>
          <c:dLbls>
            <c:dLbl>
              <c:idx val="3"/>
              <c:layout>
                <c:manualLayout>
                  <c:x val="-0.24623498781279982"/>
                  <c:y val="6.1943307331836749E-2"/>
                </c:manualLayout>
              </c:layout>
              <c:dLblPos val="bestFit"/>
              <c:showLegendKey val="0"/>
              <c:showVal val="1"/>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7-D8C5-4CBC-9D09-04FF95B6E6FF}"/>
                </c:ext>
              </c:extLst>
            </c:dLbl>
            <c:numFmt formatCode="0.00%" sourceLinked="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s-CO"/>
              </a:p>
            </c:txPr>
            <c:dLblPos val="outEnd"/>
            <c:showLegendKey val="0"/>
            <c:showVal val="1"/>
            <c:showCatName val="1"/>
            <c:showSerName val="0"/>
            <c:showPercent val="1"/>
            <c:showBubbleSize val="0"/>
            <c:separator>
</c:separator>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Hoja5!$B$1:$E$1</c:f>
              <c:strCache>
                <c:ptCount val="4"/>
                <c:pt idx="0">
                  <c:v>CARTERA Y OPERACIONES DE LEASING COMERCIALES</c:v>
                </c:pt>
                <c:pt idx="1">
                  <c:v>CARTERA Y OPERACIONES DE LEASING DE CONSUMO</c:v>
                </c:pt>
                <c:pt idx="2">
                  <c:v>CARTERA Y LEASING DE MICROCRÉDITOS</c:v>
                </c:pt>
                <c:pt idx="3">
                  <c:v>CARTERA DE VIVIENDA Y OPERACIONES DE LEASING HABITACIONAL</c:v>
                </c:pt>
              </c:strCache>
            </c:strRef>
          </c:cat>
          <c:val>
            <c:numRef>
              <c:f>Hoja5!$B$11:$E$11</c:f>
              <c:numCache>
                <c:formatCode>"$"#,##0.00_);[Red]\("$"#,##0.00\)</c:formatCode>
                <c:ptCount val="4"/>
                <c:pt idx="0">
                  <c:v>399380.266</c:v>
                </c:pt>
                <c:pt idx="1">
                  <c:v>3678.6579999999994</c:v>
                </c:pt>
                <c:pt idx="2">
                  <c:v>1194134.3280000002</c:v>
                </c:pt>
                <c:pt idx="3">
                  <c:v>46754.121999999996</c:v>
                </c:pt>
              </c:numCache>
            </c:numRef>
          </c:val>
          <c:extLst>
            <c:ext xmlns:c16="http://schemas.microsoft.com/office/drawing/2014/chart" uri="{C3380CC4-5D6E-409C-BE32-E72D297353CC}">
              <c16:uniqueId val="{00000008-D8C5-4CBC-9D09-04FF95B6E6FF}"/>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CO"/>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9F9F66-53C9-485E-AF86-8131989A64B1}" type="datetimeFigureOut">
              <a:rPr lang="es-CO" smtClean="0"/>
              <a:t>21/01/2025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7D1A7A-7BE2-465F-AB5E-3693DA299BFC}" type="slidenum">
              <a:rPr lang="es-CO" smtClean="0"/>
              <a:t>‹Nº›</a:t>
            </a:fld>
            <a:endParaRPr lang="es-CO"/>
          </a:p>
        </p:txBody>
      </p:sp>
    </p:spTree>
    <p:extLst>
      <p:ext uri="{BB962C8B-B14F-4D97-AF65-F5344CB8AC3E}">
        <p14:creationId xmlns:p14="http://schemas.microsoft.com/office/powerpoint/2010/main" val="3132938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737D1A7A-7BE2-465F-AB5E-3693DA299BFC}" type="slidenum">
              <a:rPr lang="es-CO" smtClean="0"/>
              <a:t>1</a:t>
            </a:fld>
            <a:endParaRPr lang="es-CO"/>
          </a:p>
        </p:txBody>
      </p:sp>
    </p:spTree>
    <p:extLst>
      <p:ext uri="{BB962C8B-B14F-4D97-AF65-F5344CB8AC3E}">
        <p14:creationId xmlns:p14="http://schemas.microsoft.com/office/powerpoint/2010/main" val="1988625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930F87-12F4-DA71-3938-B90558ED9560}"/>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EE1D8532-FA62-14FF-6B1D-A8047C19C5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6F2C8A3-98A1-E066-6254-6855A8E00E92}"/>
              </a:ext>
            </a:extLst>
          </p:cNvPr>
          <p:cNvSpPr>
            <a:spLocks noGrp="1"/>
          </p:cNvSpPr>
          <p:nvPr>
            <p:ph type="dt" sz="half" idx="10"/>
          </p:nvPr>
        </p:nvSpPr>
        <p:spPr/>
        <p:txBody>
          <a:bodyPr/>
          <a:lstStyle/>
          <a:p>
            <a:fld id="{2A1308B2-B408-4085-9029-F069F03A118B}" type="datetimeFigureOut">
              <a:rPr lang="es-CO" smtClean="0"/>
              <a:t>21/01/2025</a:t>
            </a:fld>
            <a:endParaRPr lang="es-CO"/>
          </a:p>
        </p:txBody>
      </p:sp>
      <p:sp>
        <p:nvSpPr>
          <p:cNvPr id="5" name="Marcador de pie de página 4">
            <a:extLst>
              <a:ext uri="{FF2B5EF4-FFF2-40B4-BE49-F238E27FC236}">
                <a16:creationId xmlns:a16="http://schemas.microsoft.com/office/drawing/2014/main" id="{D12CEEFE-EFEE-7791-3F22-2B8014D4E12D}"/>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01FD1694-2A4C-4E8C-A055-784C4346622F}"/>
              </a:ext>
            </a:extLst>
          </p:cNvPr>
          <p:cNvSpPr>
            <a:spLocks noGrp="1"/>
          </p:cNvSpPr>
          <p:nvPr>
            <p:ph type="sldNum" sz="quarter" idx="12"/>
          </p:nvPr>
        </p:nvSpPr>
        <p:spPr/>
        <p:txBody>
          <a:bodyPr/>
          <a:lstStyle/>
          <a:p>
            <a:fld id="{1C7EC8E6-1C01-4034-9199-0B842BD25355}" type="slidenum">
              <a:rPr lang="es-CO" smtClean="0"/>
              <a:t>‹Nº›</a:t>
            </a:fld>
            <a:endParaRPr lang="es-CO"/>
          </a:p>
        </p:txBody>
      </p:sp>
    </p:spTree>
    <p:extLst>
      <p:ext uri="{BB962C8B-B14F-4D97-AF65-F5344CB8AC3E}">
        <p14:creationId xmlns:p14="http://schemas.microsoft.com/office/powerpoint/2010/main" val="677254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36CCA9-26C2-177C-C3E1-559AF175340C}"/>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8A4702A8-498D-69D5-DFAF-451B3E6F82D5}"/>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F26FED0-083C-B640-ED1D-71D4721680F2}"/>
              </a:ext>
            </a:extLst>
          </p:cNvPr>
          <p:cNvSpPr>
            <a:spLocks noGrp="1"/>
          </p:cNvSpPr>
          <p:nvPr>
            <p:ph type="dt" sz="half" idx="10"/>
          </p:nvPr>
        </p:nvSpPr>
        <p:spPr/>
        <p:txBody>
          <a:bodyPr/>
          <a:lstStyle/>
          <a:p>
            <a:fld id="{2A1308B2-B408-4085-9029-F069F03A118B}" type="datetimeFigureOut">
              <a:rPr lang="es-CO" smtClean="0"/>
              <a:t>21/01/2025</a:t>
            </a:fld>
            <a:endParaRPr lang="es-CO"/>
          </a:p>
        </p:txBody>
      </p:sp>
      <p:sp>
        <p:nvSpPr>
          <p:cNvPr id="5" name="Marcador de pie de página 4">
            <a:extLst>
              <a:ext uri="{FF2B5EF4-FFF2-40B4-BE49-F238E27FC236}">
                <a16:creationId xmlns:a16="http://schemas.microsoft.com/office/drawing/2014/main" id="{9F07A908-33C8-4BBA-CA28-FC092978F6EB}"/>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B5F72533-6427-AEFE-EFE1-865522B6A4DE}"/>
              </a:ext>
            </a:extLst>
          </p:cNvPr>
          <p:cNvSpPr>
            <a:spLocks noGrp="1"/>
          </p:cNvSpPr>
          <p:nvPr>
            <p:ph type="sldNum" sz="quarter" idx="12"/>
          </p:nvPr>
        </p:nvSpPr>
        <p:spPr/>
        <p:txBody>
          <a:bodyPr/>
          <a:lstStyle/>
          <a:p>
            <a:fld id="{1C7EC8E6-1C01-4034-9199-0B842BD25355}" type="slidenum">
              <a:rPr lang="es-CO" smtClean="0"/>
              <a:t>‹Nº›</a:t>
            </a:fld>
            <a:endParaRPr lang="es-CO"/>
          </a:p>
        </p:txBody>
      </p:sp>
    </p:spTree>
    <p:extLst>
      <p:ext uri="{BB962C8B-B14F-4D97-AF65-F5344CB8AC3E}">
        <p14:creationId xmlns:p14="http://schemas.microsoft.com/office/powerpoint/2010/main" val="3795723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2C23575A-2FAC-03C0-51BB-C1E3191606D8}"/>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1A19CA2D-2D70-A76A-98E4-9D768DB29699}"/>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F7DDD37F-9032-AFC9-3974-0C4E5E7077AE}"/>
              </a:ext>
            </a:extLst>
          </p:cNvPr>
          <p:cNvSpPr>
            <a:spLocks noGrp="1"/>
          </p:cNvSpPr>
          <p:nvPr>
            <p:ph type="dt" sz="half" idx="10"/>
          </p:nvPr>
        </p:nvSpPr>
        <p:spPr/>
        <p:txBody>
          <a:bodyPr/>
          <a:lstStyle/>
          <a:p>
            <a:fld id="{2A1308B2-B408-4085-9029-F069F03A118B}" type="datetimeFigureOut">
              <a:rPr lang="es-CO" smtClean="0"/>
              <a:t>21/01/2025</a:t>
            </a:fld>
            <a:endParaRPr lang="es-CO"/>
          </a:p>
        </p:txBody>
      </p:sp>
      <p:sp>
        <p:nvSpPr>
          <p:cNvPr id="5" name="Marcador de pie de página 4">
            <a:extLst>
              <a:ext uri="{FF2B5EF4-FFF2-40B4-BE49-F238E27FC236}">
                <a16:creationId xmlns:a16="http://schemas.microsoft.com/office/drawing/2014/main" id="{FFE22EA7-D7A2-F776-5E94-103ADE2858C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433683B-FC44-7B49-5182-EE5A36A837D5}"/>
              </a:ext>
            </a:extLst>
          </p:cNvPr>
          <p:cNvSpPr>
            <a:spLocks noGrp="1"/>
          </p:cNvSpPr>
          <p:nvPr>
            <p:ph type="sldNum" sz="quarter" idx="12"/>
          </p:nvPr>
        </p:nvSpPr>
        <p:spPr/>
        <p:txBody>
          <a:bodyPr/>
          <a:lstStyle/>
          <a:p>
            <a:fld id="{1C7EC8E6-1C01-4034-9199-0B842BD25355}" type="slidenum">
              <a:rPr lang="es-CO" smtClean="0"/>
              <a:t>‹Nº›</a:t>
            </a:fld>
            <a:endParaRPr lang="es-CO"/>
          </a:p>
        </p:txBody>
      </p:sp>
    </p:spTree>
    <p:extLst>
      <p:ext uri="{BB962C8B-B14F-4D97-AF65-F5344CB8AC3E}">
        <p14:creationId xmlns:p14="http://schemas.microsoft.com/office/powerpoint/2010/main" val="27749275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63AFE7-AFDC-FBCA-4849-01B2B0C6DC0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97CECFD2-7ADC-6359-CE01-635D7E7DCB3B}"/>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D8705A93-1E29-1120-9B34-7BB2F832C381}"/>
              </a:ext>
            </a:extLst>
          </p:cNvPr>
          <p:cNvSpPr>
            <a:spLocks noGrp="1"/>
          </p:cNvSpPr>
          <p:nvPr>
            <p:ph type="dt" sz="half" idx="10"/>
          </p:nvPr>
        </p:nvSpPr>
        <p:spPr/>
        <p:txBody>
          <a:bodyPr/>
          <a:lstStyle/>
          <a:p>
            <a:fld id="{2A1308B2-B408-4085-9029-F069F03A118B}" type="datetimeFigureOut">
              <a:rPr lang="es-CO" smtClean="0"/>
              <a:t>21/01/2025</a:t>
            </a:fld>
            <a:endParaRPr lang="es-CO"/>
          </a:p>
        </p:txBody>
      </p:sp>
      <p:sp>
        <p:nvSpPr>
          <p:cNvPr id="5" name="Marcador de pie de página 4">
            <a:extLst>
              <a:ext uri="{FF2B5EF4-FFF2-40B4-BE49-F238E27FC236}">
                <a16:creationId xmlns:a16="http://schemas.microsoft.com/office/drawing/2014/main" id="{9C85C65A-40D0-EF9B-FE61-C3BD73EF57E6}"/>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C9A0894-EBB9-DE04-87D6-BE20838A5147}"/>
              </a:ext>
            </a:extLst>
          </p:cNvPr>
          <p:cNvSpPr>
            <a:spLocks noGrp="1"/>
          </p:cNvSpPr>
          <p:nvPr>
            <p:ph type="sldNum" sz="quarter" idx="12"/>
          </p:nvPr>
        </p:nvSpPr>
        <p:spPr/>
        <p:txBody>
          <a:bodyPr/>
          <a:lstStyle/>
          <a:p>
            <a:fld id="{1C7EC8E6-1C01-4034-9199-0B842BD25355}" type="slidenum">
              <a:rPr lang="es-CO" smtClean="0"/>
              <a:t>‹Nº›</a:t>
            </a:fld>
            <a:endParaRPr lang="es-CO"/>
          </a:p>
        </p:txBody>
      </p:sp>
    </p:spTree>
    <p:extLst>
      <p:ext uri="{BB962C8B-B14F-4D97-AF65-F5344CB8AC3E}">
        <p14:creationId xmlns:p14="http://schemas.microsoft.com/office/powerpoint/2010/main" val="8778590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0AA956-9ACF-81FF-03EF-9063C213341B}"/>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CF27B8D1-CE1F-805D-F6E9-57758BF70B2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2C0B611B-0A97-6F4A-54C5-64FF5367C2F1}"/>
              </a:ext>
            </a:extLst>
          </p:cNvPr>
          <p:cNvSpPr>
            <a:spLocks noGrp="1"/>
          </p:cNvSpPr>
          <p:nvPr>
            <p:ph type="dt" sz="half" idx="10"/>
          </p:nvPr>
        </p:nvSpPr>
        <p:spPr/>
        <p:txBody>
          <a:bodyPr/>
          <a:lstStyle/>
          <a:p>
            <a:fld id="{2A1308B2-B408-4085-9029-F069F03A118B}" type="datetimeFigureOut">
              <a:rPr lang="es-CO" smtClean="0"/>
              <a:t>21/01/2025</a:t>
            </a:fld>
            <a:endParaRPr lang="es-CO"/>
          </a:p>
        </p:txBody>
      </p:sp>
      <p:sp>
        <p:nvSpPr>
          <p:cNvPr id="5" name="Marcador de pie de página 4">
            <a:extLst>
              <a:ext uri="{FF2B5EF4-FFF2-40B4-BE49-F238E27FC236}">
                <a16:creationId xmlns:a16="http://schemas.microsoft.com/office/drawing/2014/main" id="{FF131C8B-090E-3B19-5B38-B6A84D3F03E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F2336EC1-1FB0-C2B5-E6B9-7F7FA5692E4E}"/>
              </a:ext>
            </a:extLst>
          </p:cNvPr>
          <p:cNvSpPr>
            <a:spLocks noGrp="1"/>
          </p:cNvSpPr>
          <p:nvPr>
            <p:ph type="sldNum" sz="quarter" idx="12"/>
          </p:nvPr>
        </p:nvSpPr>
        <p:spPr/>
        <p:txBody>
          <a:bodyPr/>
          <a:lstStyle/>
          <a:p>
            <a:fld id="{1C7EC8E6-1C01-4034-9199-0B842BD25355}" type="slidenum">
              <a:rPr lang="es-CO" smtClean="0"/>
              <a:t>‹Nº›</a:t>
            </a:fld>
            <a:endParaRPr lang="es-CO"/>
          </a:p>
        </p:txBody>
      </p:sp>
    </p:spTree>
    <p:extLst>
      <p:ext uri="{BB962C8B-B14F-4D97-AF65-F5344CB8AC3E}">
        <p14:creationId xmlns:p14="http://schemas.microsoft.com/office/powerpoint/2010/main" val="23032921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4851C27-9305-FDFB-DBEC-41DFC8FD06C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F5783DB2-0483-08F9-A866-1BCB22F24454}"/>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92A12F9B-3884-FB93-2F51-F60D59FDC111}"/>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5128324-9C10-2DA7-FC6D-2CB31DAAAFC8}"/>
              </a:ext>
            </a:extLst>
          </p:cNvPr>
          <p:cNvSpPr>
            <a:spLocks noGrp="1"/>
          </p:cNvSpPr>
          <p:nvPr>
            <p:ph type="dt" sz="half" idx="10"/>
          </p:nvPr>
        </p:nvSpPr>
        <p:spPr/>
        <p:txBody>
          <a:bodyPr/>
          <a:lstStyle/>
          <a:p>
            <a:fld id="{2A1308B2-B408-4085-9029-F069F03A118B}" type="datetimeFigureOut">
              <a:rPr lang="es-CO" smtClean="0"/>
              <a:t>21/01/2025</a:t>
            </a:fld>
            <a:endParaRPr lang="es-CO"/>
          </a:p>
        </p:txBody>
      </p:sp>
      <p:sp>
        <p:nvSpPr>
          <p:cNvPr id="6" name="Marcador de pie de página 5">
            <a:extLst>
              <a:ext uri="{FF2B5EF4-FFF2-40B4-BE49-F238E27FC236}">
                <a16:creationId xmlns:a16="http://schemas.microsoft.com/office/drawing/2014/main" id="{36348592-6749-5E4C-9138-D22C6101F0BB}"/>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0D0CC117-8D60-C2AB-A57B-4EEA030BA7F4}"/>
              </a:ext>
            </a:extLst>
          </p:cNvPr>
          <p:cNvSpPr>
            <a:spLocks noGrp="1"/>
          </p:cNvSpPr>
          <p:nvPr>
            <p:ph type="sldNum" sz="quarter" idx="12"/>
          </p:nvPr>
        </p:nvSpPr>
        <p:spPr/>
        <p:txBody>
          <a:bodyPr/>
          <a:lstStyle/>
          <a:p>
            <a:fld id="{1C7EC8E6-1C01-4034-9199-0B842BD25355}" type="slidenum">
              <a:rPr lang="es-CO" smtClean="0"/>
              <a:t>‹Nº›</a:t>
            </a:fld>
            <a:endParaRPr lang="es-CO"/>
          </a:p>
        </p:txBody>
      </p:sp>
    </p:spTree>
    <p:extLst>
      <p:ext uri="{BB962C8B-B14F-4D97-AF65-F5344CB8AC3E}">
        <p14:creationId xmlns:p14="http://schemas.microsoft.com/office/powerpoint/2010/main" val="33872570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FF7FF1-C94E-A6F3-A2B7-5ADB93B2CCDB}"/>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B0A311FD-E0D4-B898-A36B-9F702DFA2E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F5A2769E-BCF6-D5D7-8EC1-35ED3CD8CC47}"/>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A583687B-26E6-30FD-DC6B-7B80435B369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20405B10-2706-1E6A-36BA-ACF4A25E5471}"/>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ABC47065-86E9-0F0F-DB8D-9A5E05CDC33A}"/>
              </a:ext>
            </a:extLst>
          </p:cNvPr>
          <p:cNvSpPr>
            <a:spLocks noGrp="1"/>
          </p:cNvSpPr>
          <p:nvPr>
            <p:ph type="dt" sz="half" idx="10"/>
          </p:nvPr>
        </p:nvSpPr>
        <p:spPr/>
        <p:txBody>
          <a:bodyPr/>
          <a:lstStyle/>
          <a:p>
            <a:fld id="{2A1308B2-B408-4085-9029-F069F03A118B}" type="datetimeFigureOut">
              <a:rPr lang="es-CO" smtClean="0"/>
              <a:t>21/01/2025</a:t>
            </a:fld>
            <a:endParaRPr lang="es-CO"/>
          </a:p>
        </p:txBody>
      </p:sp>
      <p:sp>
        <p:nvSpPr>
          <p:cNvPr id="8" name="Marcador de pie de página 7">
            <a:extLst>
              <a:ext uri="{FF2B5EF4-FFF2-40B4-BE49-F238E27FC236}">
                <a16:creationId xmlns:a16="http://schemas.microsoft.com/office/drawing/2014/main" id="{AFBE8ED3-189A-50CC-E887-AA8796BF394F}"/>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44307307-D534-5848-1412-134CB5B7B24A}"/>
              </a:ext>
            </a:extLst>
          </p:cNvPr>
          <p:cNvSpPr>
            <a:spLocks noGrp="1"/>
          </p:cNvSpPr>
          <p:nvPr>
            <p:ph type="sldNum" sz="quarter" idx="12"/>
          </p:nvPr>
        </p:nvSpPr>
        <p:spPr/>
        <p:txBody>
          <a:bodyPr/>
          <a:lstStyle/>
          <a:p>
            <a:fld id="{1C7EC8E6-1C01-4034-9199-0B842BD25355}" type="slidenum">
              <a:rPr lang="es-CO" smtClean="0"/>
              <a:t>‹Nº›</a:t>
            </a:fld>
            <a:endParaRPr lang="es-CO"/>
          </a:p>
        </p:txBody>
      </p:sp>
    </p:spTree>
    <p:extLst>
      <p:ext uri="{BB962C8B-B14F-4D97-AF65-F5344CB8AC3E}">
        <p14:creationId xmlns:p14="http://schemas.microsoft.com/office/powerpoint/2010/main" val="783718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6B5E7E-3D76-D3DD-75ED-A895FE5C18A5}"/>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F7AA6253-171C-73F6-A6C4-5AB5303B2943}"/>
              </a:ext>
            </a:extLst>
          </p:cNvPr>
          <p:cNvSpPr>
            <a:spLocks noGrp="1"/>
          </p:cNvSpPr>
          <p:nvPr>
            <p:ph type="dt" sz="half" idx="10"/>
          </p:nvPr>
        </p:nvSpPr>
        <p:spPr/>
        <p:txBody>
          <a:bodyPr/>
          <a:lstStyle/>
          <a:p>
            <a:fld id="{2A1308B2-B408-4085-9029-F069F03A118B}" type="datetimeFigureOut">
              <a:rPr lang="es-CO" smtClean="0"/>
              <a:t>21/01/2025</a:t>
            </a:fld>
            <a:endParaRPr lang="es-CO"/>
          </a:p>
        </p:txBody>
      </p:sp>
      <p:sp>
        <p:nvSpPr>
          <p:cNvPr id="4" name="Marcador de pie de página 3">
            <a:extLst>
              <a:ext uri="{FF2B5EF4-FFF2-40B4-BE49-F238E27FC236}">
                <a16:creationId xmlns:a16="http://schemas.microsoft.com/office/drawing/2014/main" id="{61726244-0B75-CB3F-727D-894B4DF2CB5A}"/>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07C0F0DF-9212-D2C2-A8DA-E772CA382A19}"/>
              </a:ext>
            </a:extLst>
          </p:cNvPr>
          <p:cNvSpPr>
            <a:spLocks noGrp="1"/>
          </p:cNvSpPr>
          <p:nvPr>
            <p:ph type="sldNum" sz="quarter" idx="12"/>
          </p:nvPr>
        </p:nvSpPr>
        <p:spPr/>
        <p:txBody>
          <a:bodyPr/>
          <a:lstStyle/>
          <a:p>
            <a:fld id="{1C7EC8E6-1C01-4034-9199-0B842BD25355}" type="slidenum">
              <a:rPr lang="es-CO" smtClean="0"/>
              <a:t>‹Nº›</a:t>
            </a:fld>
            <a:endParaRPr lang="es-CO"/>
          </a:p>
        </p:txBody>
      </p:sp>
    </p:spTree>
    <p:extLst>
      <p:ext uri="{BB962C8B-B14F-4D97-AF65-F5344CB8AC3E}">
        <p14:creationId xmlns:p14="http://schemas.microsoft.com/office/powerpoint/2010/main" val="938240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8841BE7D-60B8-94FE-83E7-C6EB2589177E}"/>
              </a:ext>
            </a:extLst>
          </p:cNvPr>
          <p:cNvSpPr>
            <a:spLocks noGrp="1"/>
          </p:cNvSpPr>
          <p:nvPr>
            <p:ph type="dt" sz="half" idx="10"/>
          </p:nvPr>
        </p:nvSpPr>
        <p:spPr/>
        <p:txBody>
          <a:bodyPr/>
          <a:lstStyle/>
          <a:p>
            <a:fld id="{2A1308B2-B408-4085-9029-F069F03A118B}" type="datetimeFigureOut">
              <a:rPr lang="es-CO" smtClean="0"/>
              <a:t>21/01/2025</a:t>
            </a:fld>
            <a:endParaRPr lang="es-CO"/>
          </a:p>
        </p:txBody>
      </p:sp>
      <p:sp>
        <p:nvSpPr>
          <p:cNvPr id="3" name="Marcador de pie de página 2">
            <a:extLst>
              <a:ext uri="{FF2B5EF4-FFF2-40B4-BE49-F238E27FC236}">
                <a16:creationId xmlns:a16="http://schemas.microsoft.com/office/drawing/2014/main" id="{391489F2-6AC0-1EE0-F188-64BD73490D15}"/>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AF836EBB-C99C-DD4E-2901-9E31222F43D3}"/>
              </a:ext>
            </a:extLst>
          </p:cNvPr>
          <p:cNvSpPr>
            <a:spLocks noGrp="1"/>
          </p:cNvSpPr>
          <p:nvPr>
            <p:ph type="sldNum" sz="quarter" idx="12"/>
          </p:nvPr>
        </p:nvSpPr>
        <p:spPr/>
        <p:txBody>
          <a:bodyPr/>
          <a:lstStyle/>
          <a:p>
            <a:fld id="{1C7EC8E6-1C01-4034-9199-0B842BD25355}" type="slidenum">
              <a:rPr lang="es-CO" smtClean="0"/>
              <a:t>‹Nº›</a:t>
            </a:fld>
            <a:endParaRPr lang="es-CO"/>
          </a:p>
        </p:txBody>
      </p:sp>
    </p:spTree>
    <p:extLst>
      <p:ext uri="{BB962C8B-B14F-4D97-AF65-F5344CB8AC3E}">
        <p14:creationId xmlns:p14="http://schemas.microsoft.com/office/powerpoint/2010/main" val="4180968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12C6BE-9BD9-308B-4CF7-41BF2EE48C5D}"/>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628E8625-AA2A-8274-5E92-2E36FB4D92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38F3DB38-7DF1-5A5E-6B8D-839B7AD395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CCA1184-7130-23D8-8FD1-ACE61DB4D371}"/>
              </a:ext>
            </a:extLst>
          </p:cNvPr>
          <p:cNvSpPr>
            <a:spLocks noGrp="1"/>
          </p:cNvSpPr>
          <p:nvPr>
            <p:ph type="dt" sz="half" idx="10"/>
          </p:nvPr>
        </p:nvSpPr>
        <p:spPr/>
        <p:txBody>
          <a:bodyPr/>
          <a:lstStyle/>
          <a:p>
            <a:fld id="{2A1308B2-B408-4085-9029-F069F03A118B}" type="datetimeFigureOut">
              <a:rPr lang="es-CO" smtClean="0"/>
              <a:t>21/01/2025</a:t>
            </a:fld>
            <a:endParaRPr lang="es-CO"/>
          </a:p>
        </p:txBody>
      </p:sp>
      <p:sp>
        <p:nvSpPr>
          <p:cNvPr id="6" name="Marcador de pie de página 5">
            <a:extLst>
              <a:ext uri="{FF2B5EF4-FFF2-40B4-BE49-F238E27FC236}">
                <a16:creationId xmlns:a16="http://schemas.microsoft.com/office/drawing/2014/main" id="{A58C1E23-532D-C7DB-2B87-14A0F60DA9E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947830D9-EE33-85BD-7EFC-128568F79359}"/>
              </a:ext>
            </a:extLst>
          </p:cNvPr>
          <p:cNvSpPr>
            <a:spLocks noGrp="1"/>
          </p:cNvSpPr>
          <p:nvPr>
            <p:ph type="sldNum" sz="quarter" idx="12"/>
          </p:nvPr>
        </p:nvSpPr>
        <p:spPr/>
        <p:txBody>
          <a:bodyPr/>
          <a:lstStyle/>
          <a:p>
            <a:fld id="{1C7EC8E6-1C01-4034-9199-0B842BD25355}" type="slidenum">
              <a:rPr lang="es-CO" smtClean="0"/>
              <a:t>‹Nº›</a:t>
            </a:fld>
            <a:endParaRPr lang="es-CO"/>
          </a:p>
        </p:txBody>
      </p:sp>
    </p:spTree>
    <p:extLst>
      <p:ext uri="{BB962C8B-B14F-4D97-AF65-F5344CB8AC3E}">
        <p14:creationId xmlns:p14="http://schemas.microsoft.com/office/powerpoint/2010/main" val="1358262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C732FA-3E38-4AB0-BC5B-03F04CC79544}"/>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5A807E7A-9918-F837-9FFF-C03A795A09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352F4BED-9B21-740A-C3C7-78F6750002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442B0F9-9018-F595-1254-F743D0BA44B4}"/>
              </a:ext>
            </a:extLst>
          </p:cNvPr>
          <p:cNvSpPr>
            <a:spLocks noGrp="1"/>
          </p:cNvSpPr>
          <p:nvPr>
            <p:ph type="dt" sz="half" idx="10"/>
          </p:nvPr>
        </p:nvSpPr>
        <p:spPr/>
        <p:txBody>
          <a:bodyPr/>
          <a:lstStyle/>
          <a:p>
            <a:fld id="{2A1308B2-B408-4085-9029-F069F03A118B}" type="datetimeFigureOut">
              <a:rPr lang="es-CO" smtClean="0"/>
              <a:t>21/01/2025</a:t>
            </a:fld>
            <a:endParaRPr lang="es-CO"/>
          </a:p>
        </p:txBody>
      </p:sp>
      <p:sp>
        <p:nvSpPr>
          <p:cNvPr id="6" name="Marcador de pie de página 5">
            <a:extLst>
              <a:ext uri="{FF2B5EF4-FFF2-40B4-BE49-F238E27FC236}">
                <a16:creationId xmlns:a16="http://schemas.microsoft.com/office/drawing/2014/main" id="{6654AB42-0283-4513-652D-246AD6D64E86}"/>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B2BF1963-AE24-1E77-4858-CAA165B37611}"/>
              </a:ext>
            </a:extLst>
          </p:cNvPr>
          <p:cNvSpPr>
            <a:spLocks noGrp="1"/>
          </p:cNvSpPr>
          <p:nvPr>
            <p:ph type="sldNum" sz="quarter" idx="12"/>
          </p:nvPr>
        </p:nvSpPr>
        <p:spPr/>
        <p:txBody>
          <a:bodyPr/>
          <a:lstStyle/>
          <a:p>
            <a:fld id="{1C7EC8E6-1C01-4034-9199-0B842BD25355}" type="slidenum">
              <a:rPr lang="es-CO" smtClean="0"/>
              <a:t>‹Nº›</a:t>
            </a:fld>
            <a:endParaRPr lang="es-CO"/>
          </a:p>
        </p:txBody>
      </p:sp>
    </p:spTree>
    <p:extLst>
      <p:ext uri="{BB962C8B-B14F-4D97-AF65-F5344CB8AC3E}">
        <p14:creationId xmlns:p14="http://schemas.microsoft.com/office/powerpoint/2010/main" val="186747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AADCB838-E001-CA97-0ED2-1A3AEE0C7F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AA073E04-6388-EB7F-3F74-0DB9614E89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4C68FAD-81F2-A106-B834-9FD21D3CAA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A1308B2-B408-4085-9029-F069F03A118B}" type="datetimeFigureOut">
              <a:rPr lang="es-CO" smtClean="0"/>
              <a:t>21/01/2025</a:t>
            </a:fld>
            <a:endParaRPr lang="es-CO"/>
          </a:p>
        </p:txBody>
      </p:sp>
      <p:sp>
        <p:nvSpPr>
          <p:cNvPr id="5" name="Marcador de pie de página 4">
            <a:extLst>
              <a:ext uri="{FF2B5EF4-FFF2-40B4-BE49-F238E27FC236}">
                <a16:creationId xmlns:a16="http://schemas.microsoft.com/office/drawing/2014/main" id="{317C96CF-7B61-3CA7-56C4-35D9669B60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CO"/>
          </a:p>
        </p:txBody>
      </p:sp>
      <p:sp>
        <p:nvSpPr>
          <p:cNvPr id="6" name="Marcador de número de diapositiva 5">
            <a:extLst>
              <a:ext uri="{FF2B5EF4-FFF2-40B4-BE49-F238E27FC236}">
                <a16:creationId xmlns:a16="http://schemas.microsoft.com/office/drawing/2014/main" id="{7F31D920-8F79-AADA-F50F-5C32F29887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C7EC8E6-1C01-4034-9199-0B842BD25355}" type="slidenum">
              <a:rPr lang="es-CO" smtClean="0"/>
              <a:t>‹Nº›</a:t>
            </a:fld>
            <a:endParaRPr lang="es-CO"/>
          </a:p>
        </p:txBody>
      </p:sp>
    </p:spTree>
    <p:extLst>
      <p:ext uri="{BB962C8B-B14F-4D97-AF65-F5344CB8AC3E}">
        <p14:creationId xmlns:p14="http://schemas.microsoft.com/office/powerpoint/2010/main" val="25575529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ídeo 4" descr="Gráfico de barras del mercado de valores">
            <a:extLst>
              <a:ext uri="{FF2B5EF4-FFF2-40B4-BE49-F238E27FC236}">
                <a16:creationId xmlns:a16="http://schemas.microsoft.com/office/drawing/2014/main" id="{06A58D2A-E11C-311C-5181-A42CD36D2B18}"/>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1D284D4-B9AA-34F2-13CD-D85B8F668002}"/>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s-CO" sz="5200">
                <a:solidFill>
                  <a:srgbClr val="FFFFFF"/>
                </a:solidFill>
              </a:rPr>
              <a:t>ANÁLISIS DETALLADO</a:t>
            </a:r>
            <a:br>
              <a:rPr lang="es-CO" sz="5200">
                <a:solidFill>
                  <a:srgbClr val="FFFFFF"/>
                </a:solidFill>
              </a:rPr>
            </a:br>
            <a:r>
              <a:rPr lang="es-CO" sz="5200">
                <a:solidFill>
                  <a:srgbClr val="FFFFFF"/>
                </a:solidFill>
              </a:rPr>
              <a:t> MIBANCO S.A</a:t>
            </a:r>
          </a:p>
        </p:txBody>
      </p:sp>
      <p:sp>
        <p:nvSpPr>
          <p:cNvPr id="3" name="Subtítulo 2">
            <a:extLst>
              <a:ext uri="{FF2B5EF4-FFF2-40B4-BE49-F238E27FC236}">
                <a16:creationId xmlns:a16="http://schemas.microsoft.com/office/drawing/2014/main" id="{45F9E69A-AADE-D4EE-814B-65CA4E802A14}"/>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s-CO">
                <a:solidFill>
                  <a:srgbClr val="FFFFFF"/>
                </a:solidFill>
              </a:rPr>
              <a:t>MARLIN SOLANGE CASTILLO ANTONIO</a:t>
            </a:r>
          </a:p>
        </p:txBody>
      </p:sp>
    </p:spTree>
    <p:extLst>
      <p:ext uri="{BB962C8B-B14F-4D97-AF65-F5344CB8AC3E}">
        <p14:creationId xmlns:p14="http://schemas.microsoft.com/office/powerpoint/2010/main" val="1848709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8F8A00-DEAB-323C-4F47-B576AB383A2E}"/>
              </a:ext>
            </a:extLst>
          </p:cNvPr>
          <p:cNvSpPr>
            <a:spLocks noGrp="1"/>
          </p:cNvSpPr>
          <p:nvPr>
            <p:ph type="title"/>
          </p:nvPr>
        </p:nvSpPr>
        <p:spPr>
          <a:xfrm>
            <a:off x="838200" y="365126"/>
            <a:ext cx="9774677" cy="578458"/>
          </a:xfrm>
        </p:spPr>
        <p:txBody>
          <a:bodyPr>
            <a:normAutofit/>
          </a:bodyPr>
          <a:lstStyle/>
          <a:p>
            <a:r>
              <a:rPr lang="es-CO" sz="1800" dirty="0"/>
              <a:t>RECOPILACIÓN DE LA INFORMACIÓN</a:t>
            </a:r>
          </a:p>
        </p:txBody>
      </p:sp>
      <p:graphicFrame>
        <p:nvGraphicFramePr>
          <p:cNvPr id="4" name="Marcador de contenido 3">
            <a:extLst>
              <a:ext uri="{FF2B5EF4-FFF2-40B4-BE49-F238E27FC236}">
                <a16:creationId xmlns:a16="http://schemas.microsoft.com/office/drawing/2014/main" id="{F52DC9B6-380C-6AA2-8F28-DEEA23AE2EF8}"/>
              </a:ext>
            </a:extLst>
          </p:cNvPr>
          <p:cNvGraphicFramePr>
            <a:graphicFrameLocks noGrp="1"/>
          </p:cNvGraphicFramePr>
          <p:nvPr>
            <p:ph idx="1"/>
            <p:extLst>
              <p:ext uri="{D42A27DB-BD31-4B8C-83A1-F6EECF244321}">
                <p14:modId xmlns:p14="http://schemas.microsoft.com/office/powerpoint/2010/main" val="2509105078"/>
              </p:ext>
            </p:extLst>
          </p:nvPr>
        </p:nvGraphicFramePr>
        <p:xfrm>
          <a:off x="219457" y="1307351"/>
          <a:ext cx="5760000" cy="3420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Gráfico 4">
            <a:extLst>
              <a:ext uri="{FF2B5EF4-FFF2-40B4-BE49-F238E27FC236}">
                <a16:creationId xmlns:a16="http://schemas.microsoft.com/office/drawing/2014/main" id="{E877E344-D8FA-4ABD-AD1B-B685B9A439D3}"/>
              </a:ext>
            </a:extLst>
          </p:cNvPr>
          <p:cNvGraphicFramePr>
            <a:graphicFrameLocks/>
          </p:cNvGraphicFramePr>
          <p:nvPr>
            <p:extLst>
              <p:ext uri="{D42A27DB-BD31-4B8C-83A1-F6EECF244321}">
                <p14:modId xmlns:p14="http://schemas.microsoft.com/office/powerpoint/2010/main" val="2834650211"/>
              </p:ext>
            </p:extLst>
          </p:nvPr>
        </p:nvGraphicFramePr>
        <p:xfrm>
          <a:off x="6212543" y="1307351"/>
          <a:ext cx="5760000" cy="3420000"/>
        </p:xfrm>
        <a:graphic>
          <a:graphicData uri="http://schemas.openxmlformats.org/drawingml/2006/chart">
            <c:chart xmlns:c="http://schemas.openxmlformats.org/drawingml/2006/chart" xmlns:r="http://schemas.openxmlformats.org/officeDocument/2006/relationships" r:id="rId3"/>
          </a:graphicData>
        </a:graphic>
      </p:graphicFrame>
      <p:sp>
        <p:nvSpPr>
          <p:cNvPr id="6" name="CuadroTexto 5">
            <a:extLst>
              <a:ext uri="{FF2B5EF4-FFF2-40B4-BE49-F238E27FC236}">
                <a16:creationId xmlns:a16="http://schemas.microsoft.com/office/drawing/2014/main" id="{C4D45716-8396-3708-17EF-3776850198CE}"/>
              </a:ext>
            </a:extLst>
          </p:cNvPr>
          <p:cNvSpPr txBox="1"/>
          <p:nvPr/>
        </p:nvSpPr>
        <p:spPr>
          <a:xfrm>
            <a:off x="219457" y="5091118"/>
            <a:ext cx="5387108" cy="1506566"/>
          </a:xfrm>
          <a:prstGeom prst="rect">
            <a:avLst/>
          </a:prstGeom>
          <a:noFill/>
        </p:spPr>
        <p:txBody>
          <a:bodyPr wrap="square" rtlCol="0">
            <a:spAutoFit/>
          </a:bodyPr>
          <a:lstStyle/>
          <a:p>
            <a:pPr algn="just">
              <a:lnSpc>
                <a:spcPct val="107000"/>
              </a:lnSpc>
              <a:spcAft>
                <a:spcPts val="800"/>
              </a:spcAft>
            </a:pPr>
            <a:r>
              <a:rPr lang="es-CO" sz="1000" kern="100" dirty="0" err="1">
                <a:effectLst/>
                <a:latin typeface="Aptos" panose="020B0004020202020204" pitchFamily="34" charset="0"/>
                <a:ea typeface="Aptos" panose="020B0004020202020204" pitchFamily="34" charset="0"/>
                <a:cs typeface="Times New Roman" panose="02020603050405020304" pitchFamily="18" charset="0"/>
              </a:rPr>
              <a:t>MiBanco</a:t>
            </a:r>
            <a:r>
              <a:rPr lang="es-CO" sz="1000" kern="100" dirty="0">
                <a:effectLst/>
                <a:latin typeface="Aptos" panose="020B0004020202020204" pitchFamily="34" charset="0"/>
                <a:ea typeface="Aptos" panose="020B0004020202020204" pitchFamily="34" charset="0"/>
                <a:cs typeface="Times New Roman" panose="02020603050405020304" pitchFamily="18" charset="0"/>
              </a:rPr>
              <a:t> </a:t>
            </a:r>
            <a:r>
              <a:rPr lang="es-CO" sz="1000" kern="100" dirty="0" err="1">
                <a:effectLst/>
                <a:latin typeface="Aptos" panose="020B0004020202020204" pitchFamily="34" charset="0"/>
                <a:ea typeface="Aptos" panose="020B0004020202020204" pitchFamily="34" charset="0"/>
                <a:cs typeface="Times New Roman" panose="02020603050405020304" pitchFamily="18" charset="0"/>
              </a:rPr>
              <a:t>S.A</a:t>
            </a:r>
            <a:r>
              <a:rPr lang="es-CO" sz="1000" kern="100" dirty="0">
                <a:effectLst/>
                <a:latin typeface="Aptos" panose="020B0004020202020204" pitchFamily="34" charset="0"/>
                <a:ea typeface="Aptos" panose="020B0004020202020204" pitchFamily="34" charset="0"/>
                <a:cs typeface="Times New Roman" panose="02020603050405020304" pitchFamily="18" charset="0"/>
              </a:rPr>
              <a:t> está teniendo un ROE menor que su ROA, lo que quiere decir la entidad este teniendo problemas de apalancamiento y esta perdiendo valor para sus accionistas, la entidad no está siendo eficiente con la gestión de sus activos para generar beneficios. </a:t>
            </a:r>
          </a:p>
          <a:p>
            <a:pPr algn="just">
              <a:lnSpc>
                <a:spcPct val="107000"/>
              </a:lnSpc>
              <a:spcAft>
                <a:spcPts val="800"/>
              </a:spcAft>
            </a:pPr>
            <a:r>
              <a:rPr lang="es-CO" sz="1000" kern="100" dirty="0">
                <a:latin typeface="Aptos" panose="020B0004020202020204" pitchFamily="34" charset="0"/>
                <a:ea typeface="Aptos" panose="020B0004020202020204" pitchFamily="34" charset="0"/>
                <a:cs typeface="Times New Roman" panose="02020603050405020304" pitchFamily="18" charset="0"/>
              </a:rPr>
              <a:t>P</a:t>
            </a:r>
            <a:r>
              <a:rPr lang="es-CO" sz="1000" kern="100" dirty="0">
                <a:effectLst/>
                <a:latin typeface="Aptos" panose="020B0004020202020204" pitchFamily="34" charset="0"/>
                <a:ea typeface="Aptos" panose="020B0004020202020204" pitchFamily="34" charset="0"/>
                <a:cs typeface="Times New Roman" panose="02020603050405020304" pitchFamily="18" charset="0"/>
              </a:rPr>
              <a:t>odemos observar que durante el año 2023 el retorno sobre su patrimonio cayo considerablemente, esto es una alarma para sus inversores pues nos muestra que la empresa para este año no esta proporcionando un retorno positivo sobre lo invertido, sin embargo, debemos tener en cuenta que esto se pudo dar por una situación temporal si analizamos el comportamiento de años anteriores y su recuperación para el siguiente año.</a:t>
            </a:r>
          </a:p>
        </p:txBody>
      </p:sp>
      <p:sp>
        <p:nvSpPr>
          <p:cNvPr id="9" name="CuadroTexto 8">
            <a:extLst>
              <a:ext uri="{FF2B5EF4-FFF2-40B4-BE49-F238E27FC236}">
                <a16:creationId xmlns:a16="http://schemas.microsoft.com/office/drawing/2014/main" id="{873E09C5-2303-91C6-2296-9F73286740C5}"/>
              </a:ext>
            </a:extLst>
          </p:cNvPr>
          <p:cNvSpPr txBox="1"/>
          <p:nvPr/>
        </p:nvSpPr>
        <p:spPr>
          <a:xfrm>
            <a:off x="6091474" y="5091118"/>
            <a:ext cx="5387108" cy="1012585"/>
          </a:xfrm>
          <a:prstGeom prst="rect">
            <a:avLst/>
          </a:prstGeom>
          <a:noFill/>
        </p:spPr>
        <p:txBody>
          <a:bodyPr wrap="square" rtlCol="0">
            <a:spAutoFit/>
          </a:bodyPr>
          <a:lstStyle>
            <a:defPPr>
              <a:defRPr lang="es-CO"/>
            </a:defPPr>
            <a:lvl1pPr algn="just">
              <a:lnSpc>
                <a:spcPct val="107000"/>
              </a:lnSpc>
              <a:spcAft>
                <a:spcPts val="800"/>
              </a:spcAft>
              <a:defRPr sz="1000" kern="100">
                <a:effectLst/>
                <a:latin typeface="Aptos" panose="020B0004020202020204" pitchFamily="34" charset="0"/>
                <a:ea typeface="Aptos" panose="020B0004020202020204" pitchFamily="34" charset="0"/>
                <a:cs typeface="Times New Roman" panose="02020603050405020304" pitchFamily="18" charset="0"/>
              </a:defRPr>
            </a:lvl1pPr>
          </a:lstStyle>
          <a:p>
            <a:r>
              <a:rPr lang="es-CO" dirty="0"/>
              <a:t> La morosidad en la cartera ha aumentado durante los últimos tres años, así mismo se ha visto afectado el deterioro en la cartera, lo cual hace que la entidad tenga que provisionar más y su rentabilidad se vea afectada. Por otra parte, para contrarrestar este efecto la entidad ajustará las exigencias de garantías y restringirá el acceso al crédito.</a:t>
            </a:r>
          </a:p>
          <a:p>
            <a:endParaRPr lang="es-CO" dirty="0"/>
          </a:p>
        </p:txBody>
      </p:sp>
    </p:spTree>
    <p:extLst>
      <p:ext uri="{BB962C8B-B14F-4D97-AF65-F5344CB8AC3E}">
        <p14:creationId xmlns:p14="http://schemas.microsoft.com/office/powerpoint/2010/main" val="1674996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E79565-C011-B50E-88E9-8DD8621F0658}"/>
              </a:ext>
            </a:extLst>
          </p:cNvPr>
          <p:cNvSpPr>
            <a:spLocks noGrp="1"/>
          </p:cNvSpPr>
          <p:nvPr>
            <p:ph type="title"/>
          </p:nvPr>
        </p:nvSpPr>
        <p:spPr>
          <a:xfrm>
            <a:off x="838200" y="365125"/>
            <a:ext cx="10515600" cy="832739"/>
          </a:xfrm>
        </p:spPr>
        <p:txBody>
          <a:bodyPr vert="horz" lIns="91440" tIns="45720" rIns="91440" bIns="45720" rtlCol="0" anchor="ctr">
            <a:normAutofit/>
          </a:bodyPr>
          <a:lstStyle/>
          <a:p>
            <a:r>
              <a:rPr lang="es-CO" sz="1800" dirty="0"/>
              <a:t>RECOPILACIÓN DE LA INFORMACIÓN</a:t>
            </a:r>
          </a:p>
        </p:txBody>
      </p:sp>
      <p:graphicFrame>
        <p:nvGraphicFramePr>
          <p:cNvPr id="4" name="Marcador de contenido 3">
            <a:extLst>
              <a:ext uri="{FF2B5EF4-FFF2-40B4-BE49-F238E27FC236}">
                <a16:creationId xmlns:a16="http://schemas.microsoft.com/office/drawing/2014/main" id="{D288DD2B-0CA8-4537-B67D-33CD9965E713}"/>
              </a:ext>
            </a:extLst>
          </p:cNvPr>
          <p:cNvGraphicFramePr>
            <a:graphicFrameLocks noGrp="1"/>
          </p:cNvGraphicFramePr>
          <p:nvPr>
            <p:ph idx="1"/>
            <p:extLst>
              <p:ext uri="{D42A27DB-BD31-4B8C-83A1-F6EECF244321}">
                <p14:modId xmlns:p14="http://schemas.microsoft.com/office/powerpoint/2010/main" val="3762025375"/>
              </p:ext>
            </p:extLst>
          </p:nvPr>
        </p:nvGraphicFramePr>
        <p:xfrm>
          <a:off x="0" y="1197864"/>
          <a:ext cx="5781675" cy="365125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Gráfico 4">
            <a:extLst>
              <a:ext uri="{FF2B5EF4-FFF2-40B4-BE49-F238E27FC236}">
                <a16:creationId xmlns:a16="http://schemas.microsoft.com/office/drawing/2014/main" id="{37B1E10F-F40D-4E6D-B379-F21F998DA0A7}"/>
              </a:ext>
            </a:extLst>
          </p:cNvPr>
          <p:cNvGraphicFramePr>
            <a:graphicFrameLocks/>
          </p:cNvGraphicFramePr>
          <p:nvPr>
            <p:extLst>
              <p:ext uri="{D42A27DB-BD31-4B8C-83A1-F6EECF244321}">
                <p14:modId xmlns:p14="http://schemas.microsoft.com/office/powerpoint/2010/main" val="924749979"/>
              </p:ext>
            </p:extLst>
          </p:nvPr>
        </p:nvGraphicFramePr>
        <p:xfrm>
          <a:off x="5781675" y="487480"/>
          <a:ext cx="6180622" cy="4483989"/>
        </p:xfrm>
        <a:graphic>
          <a:graphicData uri="http://schemas.openxmlformats.org/drawingml/2006/chart">
            <c:chart xmlns:c="http://schemas.openxmlformats.org/drawingml/2006/chart" xmlns:r="http://schemas.openxmlformats.org/officeDocument/2006/relationships" r:id="rId3"/>
          </a:graphicData>
        </a:graphic>
      </p:graphicFrame>
      <p:sp>
        <p:nvSpPr>
          <p:cNvPr id="6" name="CuadroTexto 5">
            <a:extLst>
              <a:ext uri="{FF2B5EF4-FFF2-40B4-BE49-F238E27FC236}">
                <a16:creationId xmlns:a16="http://schemas.microsoft.com/office/drawing/2014/main" id="{E4A3F3C0-5C9A-5045-7A2B-5E40F675C451}"/>
              </a:ext>
            </a:extLst>
          </p:cNvPr>
          <p:cNvSpPr txBox="1"/>
          <p:nvPr/>
        </p:nvSpPr>
        <p:spPr>
          <a:xfrm>
            <a:off x="265639" y="5340221"/>
            <a:ext cx="10725634" cy="683264"/>
          </a:xfrm>
          <a:prstGeom prst="rect">
            <a:avLst/>
          </a:prstGeom>
          <a:noFill/>
        </p:spPr>
        <p:txBody>
          <a:bodyPr wrap="square" rtlCol="0">
            <a:spAutoFit/>
          </a:bodyPr>
          <a:lstStyle/>
          <a:p>
            <a:pPr algn="just">
              <a:lnSpc>
                <a:spcPct val="107000"/>
              </a:lnSpc>
              <a:spcAft>
                <a:spcPts val="800"/>
              </a:spcAft>
            </a:pPr>
            <a:r>
              <a:rPr lang="es-CO" sz="1000" kern="100" dirty="0">
                <a:effectLst/>
                <a:latin typeface="Aptos" panose="020B0004020202020204" pitchFamily="34" charset="0"/>
                <a:ea typeface="Aptos" panose="020B0004020202020204" pitchFamily="34" charset="0"/>
                <a:cs typeface="Times New Roman" panose="02020603050405020304" pitchFamily="18" charset="0"/>
              </a:rPr>
              <a:t>La cartera de la entidad se encuentra concentrada principalmente en Microcrédito y Comercial  con un 96 % del total de su cartera.</a:t>
            </a:r>
          </a:p>
          <a:p>
            <a:pPr algn="just">
              <a:lnSpc>
                <a:spcPct val="107000"/>
              </a:lnSpc>
              <a:spcAft>
                <a:spcPts val="800"/>
              </a:spcAft>
            </a:pPr>
            <a:r>
              <a:rPr lang="es-CO" sz="1000" kern="100" dirty="0">
                <a:latin typeface="Aptos" panose="020B0004020202020204" pitchFamily="34" charset="0"/>
                <a:ea typeface="Aptos" panose="020B0004020202020204" pitchFamily="34" charset="0"/>
                <a:cs typeface="Times New Roman" panose="02020603050405020304" pitchFamily="18" charset="0"/>
              </a:rPr>
              <a:t>El ingreso por concepto de interés ha venido aumentado en los últimos años, pero así mismo ha visto incrementando el gastos</a:t>
            </a:r>
            <a:r>
              <a:rPr lang="es-CO" sz="1000" kern="100" dirty="0">
                <a:effectLst/>
                <a:latin typeface="Aptos" panose="020B0004020202020204" pitchFamily="34" charset="0"/>
                <a:ea typeface="Aptos" panose="020B0004020202020204" pitchFamily="34" charset="0"/>
                <a:cs typeface="Times New Roman" panose="02020603050405020304" pitchFamily="18" charset="0"/>
              </a:rPr>
              <a:t>  por intereses, lo que ha dejado un margen neto con un incremento menor al que se esperaría.</a:t>
            </a:r>
          </a:p>
        </p:txBody>
      </p:sp>
    </p:spTree>
    <p:extLst>
      <p:ext uri="{BB962C8B-B14F-4D97-AF65-F5344CB8AC3E}">
        <p14:creationId xmlns:p14="http://schemas.microsoft.com/office/powerpoint/2010/main" val="3633053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AF213B0-0752-BA08-B390-F0342FF52793}"/>
              </a:ext>
            </a:extLst>
          </p:cNvPr>
          <p:cNvSpPr>
            <a:spLocks noGrp="1"/>
          </p:cNvSpPr>
          <p:nvPr>
            <p:ph type="title"/>
          </p:nvPr>
        </p:nvSpPr>
        <p:spPr/>
        <p:txBody>
          <a:bodyPr/>
          <a:lstStyle/>
          <a:p>
            <a:r>
              <a:rPr lang="es-CO" dirty="0"/>
              <a:t>CONCLUSIONES</a:t>
            </a:r>
          </a:p>
        </p:txBody>
      </p:sp>
      <p:sp>
        <p:nvSpPr>
          <p:cNvPr id="3" name="Marcador de contenido 2">
            <a:extLst>
              <a:ext uri="{FF2B5EF4-FFF2-40B4-BE49-F238E27FC236}">
                <a16:creationId xmlns:a16="http://schemas.microsoft.com/office/drawing/2014/main" id="{0DC94C55-B758-FF40-1639-176090ACA0D4}"/>
              </a:ext>
            </a:extLst>
          </p:cNvPr>
          <p:cNvSpPr>
            <a:spLocks noGrp="1"/>
          </p:cNvSpPr>
          <p:nvPr>
            <p:ph idx="1"/>
          </p:nvPr>
        </p:nvSpPr>
        <p:spPr/>
        <p:txBody>
          <a:bodyPr/>
          <a:lstStyle/>
          <a:p>
            <a:pPr marL="0" indent="0">
              <a:buNone/>
            </a:pPr>
            <a:r>
              <a:rPr lang="es-MX" dirty="0"/>
              <a:t>Se realizó la evaluación del emisor con la cual se obtuvieron las siguientes conclusiones:</a:t>
            </a:r>
          </a:p>
          <a:p>
            <a:pPr marL="0" indent="0">
              <a:buNone/>
            </a:pPr>
            <a:r>
              <a:rPr lang="es-MX" dirty="0"/>
              <a:t>Considerando que la salud financiera de la empresa no es favorable y ha generado pérdidas en los últimos años, se recomienda abstenerse de realizar una inversión en este emisor por el momento.</a:t>
            </a:r>
          </a:p>
          <a:p>
            <a:pPr marL="0" indent="0">
              <a:buNone/>
            </a:pPr>
            <a:r>
              <a:rPr lang="es-MX" dirty="0"/>
              <a:t>El análisis realizado no contempló otras posibilidades de inversión, por lo que no es posible determinar si existe un costo de oportunidad. En este sentido, se sugiere realizar un análisis comparativo con entidades del mismo sector.</a:t>
            </a:r>
          </a:p>
          <a:p>
            <a:endParaRPr lang="es-CO" dirty="0"/>
          </a:p>
          <a:p>
            <a:endParaRPr lang="es-CO" dirty="0"/>
          </a:p>
          <a:p>
            <a:endParaRPr lang="es-CO" dirty="0"/>
          </a:p>
        </p:txBody>
      </p:sp>
    </p:spTree>
    <p:extLst>
      <p:ext uri="{BB962C8B-B14F-4D97-AF65-F5344CB8AC3E}">
        <p14:creationId xmlns:p14="http://schemas.microsoft.com/office/powerpoint/2010/main" val="310474704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50</TotalTime>
  <Words>409</Words>
  <Application>Microsoft Office PowerPoint</Application>
  <PresentationFormat>Panorámica</PresentationFormat>
  <Paragraphs>28</Paragraphs>
  <Slides>4</Slides>
  <Notes>1</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4</vt:i4>
      </vt:variant>
    </vt:vector>
  </HeadingPairs>
  <TitlesOfParts>
    <vt:vector size="8" baseType="lpstr">
      <vt:lpstr>Aptos</vt:lpstr>
      <vt:lpstr>Aptos Display</vt:lpstr>
      <vt:lpstr>Arial</vt:lpstr>
      <vt:lpstr>Tema de Office</vt:lpstr>
      <vt:lpstr>ANÁLISIS DETALLADO  MIBANCO S.A</vt:lpstr>
      <vt:lpstr>RECOPILACIÓN DE LA INFORMACIÓN</vt:lpstr>
      <vt:lpstr>RECOPILACIÓN DE LA INFORMACIÓN</vt:lpstr>
      <vt:lpstr>CONCLUSIONES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Miguel Angel Torres Peña</dc:creator>
  <cp:lastModifiedBy>Miguel Angel Torres Peña</cp:lastModifiedBy>
  <cp:revision>3</cp:revision>
  <dcterms:created xsi:type="dcterms:W3CDTF">2025-01-21T16:03:40Z</dcterms:created>
  <dcterms:modified xsi:type="dcterms:W3CDTF">2025-01-21T16:54:18Z</dcterms:modified>
</cp:coreProperties>
</file>

<file path=docProps/thumbnail.jpeg>
</file>